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74" r:id="rId4"/>
    <p:sldId id="275" r:id="rId5"/>
    <p:sldId id="276" r:id="rId6"/>
    <p:sldId id="277" r:id="rId7"/>
    <p:sldId id="285" r:id="rId8"/>
    <p:sldId id="278" r:id="rId9"/>
    <p:sldId id="286" r:id="rId10"/>
    <p:sldId id="279" r:id="rId11"/>
    <p:sldId id="287" r:id="rId12"/>
    <p:sldId id="290" r:id="rId13"/>
    <p:sldId id="281" r:id="rId14"/>
    <p:sldId id="282" r:id="rId15"/>
    <p:sldId id="284" r:id="rId16"/>
    <p:sldId id="272" r:id="rId17"/>
    <p:sldId id="273" r:id="rId18"/>
    <p:sldId id="283" r:id="rId19"/>
    <p:sldId id="293" r:id="rId20"/>
    <p:sldId id="294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F7FD"/>
    <a:srgbClr val="FDFCE5"/>
    <a:srgbClr val="FDF6EF"/>
    <a:srgbClr val="009E47"/>
    <a:srgbClr val="00A7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80"/>
    <p:restoredTop sz="95861"/>
  </p:normalViewPr>
  <p:slideViewPr>
    <p:cSldViewPr snapToGrid="0">
      <p:cViewPr>
        <p:scale>
          <a:sx n="174" d="100"/>
          <a:sy n="174" d="100"/>
        </p:scale>
        <p:origin x="1248" y="6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742EB0-FF1C-064C-884A-87752FD4BD61}" type="doc">
      <dgm:prSet loTypeId="urn:microsoft.com/office/officeart/2005/8/layout/vProcess5" loCatId="" qsTypeId="urn:microsoft.com/office/officeart/2005/8/quickstyle/simple2" qsCatId="simple" csTypeId="urn:microsoft.com/office/officeart/2005/8/colors/accent4_4" csCatId="accent4" phldr="1"/>
      <dgm:spPr/>
    </dgm:pt>
    <dgm:pt modelId="{EC09E31D-0C56-6E42-A38C-1ABE6CE73257}">
      <dgm:prSet phldrT="[Text]"/>
      <dgm:spPr/>
      <dgm:t>
        <a:bodyPr/>
        <a:lstStyle/>
        <a:p>
          <a:r>
            <a:rPr lang="en-US" dirty="0"/>
            <a:t>Data collection</a:t>
          </a:r>
        </a:p>
      </dgm:t>
    </dgm:pt>
    <dgm:pt modelId="{B8AB056A-442C-3F43-A341-4372F0C4020C}" type="parTrans" cxnId="{60DF35E6-CC13-CA49-8FC1-587DCA5BA952}">
      <dgm:prSet/>
      <dgm:spPr/>
      <dgm:t>
        <a:bodyPr/>
        <a:lstStyle/>
        <a:p>
          <a:endParaRPr lang="en-US"/>
        </a:p>
      </dgm:t>
    </dgm:pt>
    <dgm:pt modelId="{79C444EE-B8E5-FC40-9CF7-92FC148114EA}" type="sibTrans" cxnId="{60DF35E6-CC13-CA49-8FC1-587DCA5BA952}">
      <dgm:prSet/>
      <dgm:spPr/>
      <dgm:t>
        <a:bodyPr/>
        <a:lstStyle/>
        <a:p>
          <a:endParaRPr lang="en-US"/>
        </a:p>
      </dgm:t>
    </dgm:pt>
    <dgm:pt modelId="{42CB7158-1432-1D4E-BA6B-F65558ABA316}">
      <dgm:prSet phldrT="[Text]"/>
      <dgm:spPr/>
      <dgm:t>
        <a:bodyPr/>
        <a:lstStyle/>
        <a:p>
          <a:r>
            <a:rPr lang="en-US" dirty="0"/>
            <a:t>Data preprocessing</a:t>
          </a:r>
        </a:p>
      </dgm:t>
    </dgm:pt>
    <dgm:pt modelId="{DFD266B2-C694-3640-9755-83E7213CE016}" type="parTrans" cxnId="{EC66BD18-D818-C746-862C-8F0346ED6958}">
      <dgm:prSet/>
      <dgm:spPr/>
      <dgm:t>
        <a:bodyPr/>
        <a:lstStyle/>
        <a:p>
          <a:endParaRPr lang="en-US"/>
        </a:p>
      </dgm:t>
    </dgm:pt>
    <dgm:pt modelId="{145941C8-40B7-9C45-972D-4ABB898A202D}" type="sibTrans" cxnId="{EC66BD18-D818-C746-862C-8F0346ED6958}">
      <dgm:prSet/>
      <dgm:spPr/>
      <dgm:t>
        <a:bodyPr/>
        <a:lstStyle/>
        <a:p>
          <a:endParaRPr lang="en-US"/>
        </a:p>
      </dgm:t>
    </dgm:pt>
    <dgm:pt modelId="{CE3AAC37-E1E3-5143-A6C4-9A90B3B99749}">
      <dgm:prSet phldrT="[Text]"/>
      <dgm:spPr/>
      <dgm:t>
        <a:bodyPr/>
        <a:lstStyle/>
        <a:p>
          <a:r>
            <a:rPr lang="en-US" dirty="0"/>
            <a:t>Baseline model</a:t>
          </a:r>
        </a:p>
      </dgm:t>
    </dgm:pt>
    <dgm:pt modelId="{EECA1536-1EA1-4944-B9F3-A525D3E9543B}" type="parTrans" cxnId="{CFA3D2F3-0B5D-8449-A7AC-C33189B2C186}">
      <dgm:prSet/>
      <dgm:spPr/>
      <dgm:t>
        <a:bodyPr/>
        <a:lstStyle/>
        <a:p>
          <a:endParaRPr lang="en-US"/>
        </a:p>
      </dgm:t>
    </dgm:pt>
    <dgm:pt modelId="{28619DCC-8DB3-5246-89EE-2927A5B25E55}" type="sibTrans" cxnId="{CFA3D2F3-0B5D-8449-A7AC-C33189B2C186}">
      <dgm:prSet/>
      <dgm:spPr/>
      <dgm:t>
        <a:bodyPr/>
        <a:lstStyle/>
        <a:p>
          <a:endParaRPr lang="en-US"/>
        </a:p>
      </dgm:t>
    </dgm:pt>
    <dgm:pt modelId="{64BF788B-485F-6644-97D6-A0A44ED5295D}">
      <dgm:prSet phldrT="[Text]"/>
      <dgm:spPr/>
      <dgm:t>
        <a:bodyPr/>
        <a:lstStyle/>
        <a:p>
          <a:r>
            <a:rPr lang="en-US" dirty="0"/>
            <a:t>Improved model</a:t>
          </a:r>
        </a:p>
      </dgm:t>
    </dgm:pt>
    <dgm:pt modelId="{6C977BA1-C356-EB4B-B2EF-55ADC629E5A7}" type="parTrans" cxnId="{F3262015-B27B-864E-A734-39EEAC897D4F}">
      <dgm:prSet/>
      <dgm:spPr/>
      <dgm:t>
        <a:bodyPr/>
        <a:lstStyle/>
        <a:p>
          <a:endParaRPr lang="en-US"/>
        </a:p>
      </dgm:t>
    </dgm:pt>
    <dgm:pt modelId="{AADFE598-480B-B24E-8FA2-25568C87B0C2}" type="sibTrans" cxnId="{F3262015-B27B-864E-A734-39EEAC897D4F}">
      <dgm:prSet/>
      <dgm:spPr/>
      <dgm:t>
        <a:bodyPr/>
        <a:lstStyle/>
        <a:p>
          <a:endParaRPr lang="en-US"/>
        </a:p>
      </dgm:t>
    </dgm:pt>
    <dgm:pt modelId="{1FA6D803-EAAC-5841-9C69-7BCBEFBA4861}">
      <dgm:prSet phldrT="[Text]"/>
      <dgm:spPr/>
      <dgm:t>
        <a:bodyPr/>
        <a:lstStyle/>
        <a:p>
          <a:r>
            <a:rPr lang="en-US" dirty="0"/>
            <a:t>Experimental analysis</a:t>
          </a:r>
        </a:p>
      </dgm:t>
    </dgm:pt>
    <dgm:pt modelId="{E7A412D6-35B5-2B43-806A-7AD26E623742}" type="parTrans" cxnId="{A3F4F5B6-DBDA-0145-ADAC-35CA0C3D0F32}">
      <dgm:prSet/>
      <dgm:spPr/>
      <dgm:t>
        <a:bodyPr/>
        <a:lstStyle/>
        <a:p>
          <a:endParaRPr lang="en-US"/>
        </a:p>
      </dgm:t>
    </dgm:pt>
    <dgm:pt modelId="{474451D8-1861-1442-B13D-A91A7D067FE0}" type="sibTrans" cxnId="{A3F4F5B6-DBDA-0145-ADAC-35CA0C3D0F32}">
      <dgm:prSet/>
      <dgm:spPr/>
      <dgm:t>
        <a:bodyPr/>
        <a:lstStyle/>
        <a:p>
          <a:endParaRPr lang="en-US"/>
        </a:p>
      </dgm:t>
    </dgm:pt>
    <dgm:pt modelId="{A530D4C3-0F8D-C749-BF1B-BC1BDFE1A0FE}">
      <dgm:prSet phldrT="[Text]"/>
      <dgm:spPr/>
    </dgm:pt>
    <dgm:pt modelId="{286ADC92-EE6B-0844-92A6-4776CAA0C556}" type="parTrans" cxnId="{A91FEF75-D985-A043-9F5D-D7359C2B3D88}">
      <dgm:prSet/>
      <dgm:spPr/>
      <dgm:t>
        <a:bodyPr/>
        <a:lstStyle/>
        <a:p>
          <a:endParaRPr lang="en-US"/>
        </a:p>
      </dgm:t>
    </dgm:pt>
    <dgm:pt modelId="{53C5AD75-06AD-B046-9A2A-AC52A95A1B39}" type="sibTrans" cxnId="{A91FEF75-D985-A043-9F5D-D7359C2B3D88}">
      <dgm:prSet/>
      <dgm:spPr/>
      <dgm:t>
        <a:bodyPr/>
        <a:lstStyle/>
        <a:p>
          <a:endParaRPr lang="en-US"/>
        </a:p>
      </dgm:t>
    </dgm:pt>
    <dgm:pt modelId="{9AAD74D7-28E0-6E43-8908-FE7E752035CF}" type="pres">
      <dgm:prSet presAssocID="{E8742EB0-FF1C-064C-884A-87752FD4BD61}" presName="outerComposite" presStyleCnt="0">
        <dgm:presLayoutVars>
          <dgm:chMax val="5"/>
          <dgm:dir/>
          <dgm:resizeHandles val="exact"/>
        </dgm:presLayoutVars>
      </dgm:prSet>
      <dgm:spPr/>
    </dgm:pt>
    <dgm:pt modelId="{9D64541D-1369-9A48-805F-DFD2931180DC}" type="pres">
      <dgm:prSet presAssocID="{E8742EB0-FF1C-064C-884A-87752FD4BD61}" presName="dummyMaxCanvas" presStyleCnt="0">
        <dgm:presLayoutVars/>
      </dgm:prSet>
      <dgm:spPr/>
    </dgm:pt>
    <dgm:pt modelId="{C787F1FD-01B6-E64E-B815-D048C810DF6F}" type="pres">
      <dgm:prSet presAssocID="{E8742EB0-FF1C-064C-884A-87752FD4BD61}" presName="FiveNodes_1" presStyleLbl="node1" presStyleIdx="0" presStyleCnt="5">
        <dgm:presLayoutVars>
          <dgm:bulletEnabled val="1"/>
        </dgm:presLayoutVars>
      </dgm:prSet>
      <dgm:spPr/>
    </dgm:pt>
    <dgm:pt modelId="{556C01E4-125A-B946-8001-5BDACC2EBB22}" type="pres">
      <dgm:prSet presAssocID="{E8742EB0-FF1C-064C-884A-87752FD4BD61}" presName="FiveNodes_2" presStyleLbl="node1" presStyleIdx="1" presStyleCnt="5">
        <dgm:presLayoutVars>
          <dgm:bulletEnabled val="1"/>
        </dgm:presLayoutVars>
      </dgm:prSet>
      <dgm:spPr/>
    </dgm:pt>
    <dgm:pt modelId="{66B2E775-169F-1E4F-AE02-836E478D78DE}" type="pres">
      <dgm:prSet presAssocID="{E8742EB0-FF1C-064C-884A-87752FD4BD61}" presName="FiveNodes_3" presStyleLbl="node1" presStyleIdx="2" presStyleCnt="5">
        <dgm:presLayoutVars>
          <dgm:bulletEnabled val="1"/>
        </dgm:presLayoutVars>
      </dgm:prSet>
      <dgm:spPr/>
    </dgm:pt>
    <dgm:pt modelId="{9DEA1AA9-2D58-F14A-A69E-1DBAD0F4B250}" type="pres">
      <dgm:prSet presAssocID="{E8742EB0-FF1C-064C-884A-87752FD4BD61}" presName="FiveNodes_4" presStyleLbl="node1" presStyleIdx="3" presStyleCnt="5">
        <dgm:presLayoutVars>
          <dgm:bulletEnabled val="1"/>
        </dgm:presLayoutVars>
      </dgm:prSet>
      <dgm:spPr/>
    </dgm:pt>
    <dgm:pt modelId="{DC382925-A16C-6348-B8B1-4763C63E83A1}" type="pres">
      <dgm:prSet presAssocID="{E8742EB0-FF1C-064C-884A-87752FD4BD61}" presName="FiveNodes_5" presStyleLbl="node1" presStyleIdx="4" presStyleCnt="5">
        <dgm:presLayoutVars>
          <dgm:bulletEnabled val="1"/>
        </dgm:presLayoutVars>
      </dgm:prSet>
      <dgm:spPr/>
    </dgm:pt>
    <dgm:pt modelId="{9C1858DF-C86E-5140-93FD-FF7DD459352C}" type="pres">
      <dgm:prSet presAssocID="{E8742EB0-FF1C-064C-884A-87752FD4BD61}" presName="FiveConn_1-2" presStyleLbl="fgAccFollowNode1" presStyleIdx="0" presStyleCnt="4">
        <dgm:presLayoutVars>
          <dgm:bulletEnabled val="1"/>
        </dgm:presLayoutVars>
      </dgm:prSet>
      <dgm:spPr/>
    </dgm:pt>
    <dgm:pt modelId="{3847004D-7539-E943-B355-428ADFC6DE5F}" type="pres">
      <dgm:prSet presAssocID="{E8742EB0-FF1C-064C-884A-87752FD4BD61}" presName="FiveConn_2-3" presStyleLbl="fgAccFollowNode1" presStyleIdx="1" presStyleCnt="4">
        <dgm:presLayoutVars>
          <dgm:bulletEnabled val="1"/>
        </dgm:presLayoutVars>
      </dgm:prSet>
      <dgm:spPr/>
    </dgm:pt>
    <dgm:pt modelId="{51451246-D43E-0549-9B6D-B57FD1B43862}" type="pres">
      <dgm:prSet presAssocID="{E8742EB0-FF1C-064C-884A-87752FD4BD61}" presName="FiveConn_3-4" presStyleLbl="fgAccFollowNode1" presStyleIdx="2" presStyleCnt="4">
        <dgm:presLayoutVars>
          <dgm:bulletEnabled val="1"/>
        </dgm:presLayoutVars>
      </dgm:prSet>
      <dgm:spPr/>
    </dgm:pt>
    <dgm:pt modelId="{B4A986F0-19C0-2E44-9008-41432EC6CB26}" type="pres">
      <dgm:prSet presAssocID="{E8742EB0-FF1C-064C-884A-87752FD4BD61}" presName="FiveConn_4-5" presStyleLbl="fgAccFollowNode1" presStyleIdx="3" presStyleCnt="4">
        <dgm:presLayoutVars>
          <dgm:bulletEnabled val="1"/>
        </dgm:presLayoutVars>
      </dgm:prSet>
      <dgm:spPr/>
    </dgm:pt>
    <dgm:pt modelId="{4D5FAE31-217A-E447-83DA-EE92C6609B3F}" type="pres">
      <dgm:prSet presAssocID="{E8742EB0-FF1C-064C-884A-87752FD4BD61}" presName="FiveNodes_1_text" presStyleLbl="node1" presStyleIdx="4" presStyleCnt="5">
        <dgm:presLayoutVars>
          <dgm:bulletEnabled val="1"/>
        </dgm:presLayoutVars>
      </dgm:prSet>
      <dgm:spPr/>
    </dgm:pt>
    <dgm:pt modelId="{2DB49F5B-8C8B-1142-9127-FCB939EB0EA3}" type="pres">
      <dgm:prSet presAssocID="{E8742EB0-FF1C-064C-884A-87752FD4BD61}" presName="FiveNodes_2_text" presStyleLbl="node1" presStyleIdx="4" presStyleCnt="5">
        <dgm:presLayoutVars>
          <dgm:bulletEnabled val="1"/>
        </dgm:presLayoutVars>
      </dgm:prSet>
      <dgm:spPr/>
    </dgm:pt>
    <dgm:pt modelId="{CD8B3F9A-0BFF-C54C-8D55-ECE8CB051620}" type="pres">
      <dgm:prSet presAssocID="{E8742EB0-FF1C-064C-884A-87752FD4BD61}" presName="FiveNodes_3_text" presStyleLbl="node1" presStyleIdx="4" presStyleCnt="5">
        <dgm:presLayoutVars>
          <dgm:bulletEnabled val="1"/>
        </dgm:presLayoutVars>
      </dgm:prSet>
      <dgm:spPr/>
    </dgm:pt>
    <dgm:pt modelId="{C1C06242-A0BA-AA4C-8FC0-B58B5F2E7D03}" type="pres">
      <dgm:prSet presAssocID="{E8742EB0-FF1C-064C-884A-87752FD4BD61}" presName="FiveNodes_4_text" presStyleLbl="node1" presStyleIdx="4" presStyleCnt="5">
        <dgm:presLayoutVars>
          <dgm:bulletEnabled val="1"/>
        </dgm:presLayoutVars>
      </dgm:prSet>
      <dgm:spPr/>
    </dgm:pt>
    <dgm:pt modelId="{5CA1D1D8-ED3E-C141-B7BC-26C9428AE245}" type="pres">
      <dgm:prSet presAssocID="{E8742EB0-FF1C-064C-884A-87752FD4BD61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807AE709-9E22-AF43-9E96-1513FE85D705}" type="presOf" srcId="{1FA6D803-EAAC-5841-9C69-7BCBEFBA4861}" destId="{DC382925-A16C-6348-B8B1-4763C63E83A1}" srcOrd="0" destOrd="0" presId="urn:microsoft.com/office/officeart/2005/8/layout/vProcess5"/>
    <dgm:cxn modelId="{CD9A710E-8EB8-944D-8A43-C8393A48ABAB}" type="presOf" srcId="{AADFE598-480B-B24E-8FA2-25568C87B0C2}" destId="{B4A986F0-19C0-2E44-9008-41432EC6CB26}" srcOrd="0" destOrd="0" presId="urn:microsoft.com/office/officeart/2005/8/layout/vProcess5"/>
    <dgm:cxn modelId="{F3262015-B27B-864E-A734-39EEAC897D4F}" srcId="{E8742EB0-FF1C-064C-884A-87752FD4BD61}" destId="{64BF788B-485F-6644-97D6-A0A44ED5295D}" srcOrd="3" destOrd="0" parTransId="{6C977BA1-C356-EB4B-B2EF-55ADC629E5A7}" sibTransId="{AADFE598-480B-B24E-8FA2-25568C87B0C2}"/>
    <dgm:cxn modelId="{EC66BD18-D818-C746-862C-8F0346ED6958}" srcId="{E8742EB0-FF1C-064C-884A-87752FD4BD61}" destId="{42CB7158-1432-1D4E-BA6B-F65558ABA316}" srcOrd="1" destOrd="0" parTransId="{DFD266B2-C694-3640-9755-83E7213CE016}" sibTransId="{145941C8-40B7-9C45-972D-4ABB898A202D}"/>
    <dgm:cxn modelId="{76223837-7BBC-C246-8E6E-D84976D319E8}" type="presOf" srcId="{EC09E31D-0C56-6E42-A38C-1ABE6CE73257}" destId="{4D5FAE31-217A-E447-83DA-EE92C6609B3F}" srcOrd="1" destOrd="0" presId="urn:microsoft.com/office/officeart/2005/8/layout/vProcess5"/>
    <dgm:cxn modelId="{A8CA5344-E065-1143-B8B8-8CAC86DC122A}" type="presOf" srcId="{CE3AAC37-E1E3-5143-A6C4-9A90B3B99749}" destId="{66B2E775-169F-1E4F-AE02-836E478D78DE}" srcOrd="0" destOrd="0" presId="urn:microsoft.com/office/officeart/2005/8/layout/vProcess5"/>
    <dgm:cxn modelId="{80144C4C-D9CD-474E-B865-C3CD2F4E3F74}" type="presOf" srcId="{1FA6D803-EAAC-5841-9C69-7BCBEFBA4861}" destId="{5CA1D1D8-ED3E-C141-B7BC-26C9428AE245}" srcOrd="1" destOrd="0" presId="urn:microsoft.com/office/officeart/2005/8/layout/vProcess5"/>
    <dgm:cxn modelId="{B2104B64-DA22-0E41-85EA-F7D664FCBC91}" type="presOf" srcId="{28619DCC-8DB3-5246-89EE-2927A5B25E55}" destId="{51451246-D43E-0549-9B6D-B57FD1B43862}" srcOrd="0" destOrd="0" presId="urn:microsoft.com/office/officeart/2005/8/layout/vProcess5"/>
    <dgm:cxn modelId="{FA039D68-F905-7B47-B06E-0D5A4A43ECA4}" type="presOf" srcId="{42CB7158-1432-1D4E-BA6B-F65558ABA316}" destId="{556C01E4-125A-B946-8001-5BDACC2EBB22}" srcOrd="0" destOrd="0" presId="urn:microsoft.com/office/officeart/2005/8/layout/vProcess5"/>
    <dgm:cxn modelId="{A91FEF75-D985-A043-9F5D-D7359C2B3D88}" srcId="{E8742EB0-FF1C-064C-884A-87752FD4BD61}" destId="{A530D4C3-0F8D-C749-BF1B-BC1BDFE1A0FE}" srcOrd="5" destOrd="0" parTransId="{286ADC92-EE6B-0844-92A6-4776CAA0C556}" sibTransId="{53C5AD75-06AD-B046-9A2A-AC52A95A1B39}"/>
    <dgm:cxn modelId="{EDA82F8F-6886-BC40-B434-0B54DCE475F1}" type="presOf" srcId="{79C444EE-B8E5-FC40-9CF7-92FC148114EA}" destId="{9C1858DF-C86E-5140-93FD-FF7DD459352C}" srcOrd="0" destOrd="0" presId="urn:microsoft.com/office/officeart/2005/8/layout/vProcess5"/>
    <dgm:cxn modelId="{97136F9C-9E02-2A4D-8373-D161434AF8B7}" type="presOf" srcId="{64BF788B-485F-6644-97D6-A0A44ED5295D}" destId="{9DEA1AA9-2D58-F14A-A69E-1DBAD0F4B250}" srcOrd="0" destOrd="0" presId="urn:microsoft.com/office/officeart/2005/8/layout/vProcess5"/>
    <dgm:cxn modelId="{6E2713A0-2164-CD49-9609-C6AFEE199249}" type="presOf" srcId="{CE3AAC37-E1E3-5143-A6C4-9A90B3B99749}" destId="{CD8B3F9A-0BFF-C54C-8D55-ECE8CB051620}" srcOrd="1" destOrd="0" presId="urn:microsoft.com/office/officeart/2005/8/layout/vProcess5"/>
    <dgm:cxn modelId="{A3F4F5B6-DBDA-0145-ADAC-35CA0C3D0F32}" srcId="{E8742EB0-FF1C-064C-884A-87752FD4BD61}" destId="{1FA6D803-EAAC-5841-9C69-7BCBEFBA4861}" srcOrd="4" destOrd="0" parTransId="{E7A412D6-35B5-2B43-806A-7AD26E623742}" sibTransId="{474451D8-1861-1442-B13D-A91A7D067FE0}"/>
    <dgm:cxn modelId="{5DF0B1B8-1696-B748-AAD9-ACC7470E38C9}" type="presOf" srcId="{145941C8-40B7-9C45-972D-4ABB898A202D}" destId="{3847004D-7539-E943-B355-428ADFC6DE5F}" srcOrd="0" destOrd="0" presId="urn:microsoft.com/office/officeart/2005/8/layout/vProcess5"/>
    <dgm:cxn modelId="{54750DBD-1EB0-0343-98E0-AF70E8B74929}" type="presOf" srcId="{64BF788B-485F-6644-97D6-A0A44ED5295D}" destId="{C1C06242-A0BA-AA4C-8FC0-B58B5F2E7D03}" srcOrd="1" destOrd="0" presId="urn:microsoft.com/office/officeart/2005/8/layout/vProcess5"/>
    <dgm:cxn modelId="{BFAFD4CB-890C-CE48-A5F9-7786A88E2176}" type="presOf" srcId="{42CB7158-1432-1D4E-BA6B-F65558ABA316}" destId="{2DB49F5B-8C8B-1142-9127-FCB939EB0EA3}" srcOrd="1" destOrd="0" presId="urn:microsoft.com/office/officeart/2005/8/layout/vProcess5"/>
    <dgm:cxn modelId="{E41A57D0-3B15-8446-9F80-922975E59C05}" type="presOf" srcId="{EC09E31D-0C56-6E42-A38C-1ABE6CE73257}" destId="{C787F1FD-01B6-E64E-B815-D048C810DF6F}" srcOrd="0" destOrd="0" presId="urn:microsoft.com/office/officeart/2005/8/layout/vProcess5"/>
    <dgm:cxn modelId="{60DF35E6-CC13-CA49-8FC1-587DCA5BA952}" srcId="{E8742EB0-FF1C-064C-884A-87752FD4BD61}" destId="{EC09E31D-0C56-6E42-A38C-1ABE6CE73257}" srcOrd="0" destOrd="0" parTransId="{B8AB056A-442C-3F43-A341-4372F0C4020C}" sibTransId="{79C444EE-B8E5-FC40-9CF7-92FC148114EA}"/>
    <dgm:cxn modelId="{768756EB-160C-9A42-B895-8AADDBD3A00C}" type="presOf" srcId="{E8742EB0-FF1C-064C-884A-87752FD4BD61}" destId="{9AAD74D7-28E0-6E43-8908-FE7E752035CF}" srcOrd="0" destOrd="0" presId="urn:microsoft.com/office/officeart/2005/8/layout/vProcess5"/>
    <dgm:cxn modelId="{CFA3D2F3-0B5D-8449-A7AC-C33189B2C186}" srcId="{E8742EB0-FF1C-064C-884A-87752FD4BD61}" destId="{CE3AAC37-E1E3-5143-A6C4-9A90B3B99749}" srcOrd="2" destOrd="0" parTransId="{EECA1536-1EA1-4944-B9F3-A525D3E9543B}" sibTransId="{28619DCC-8DB3-5246-89EE-2927A5B25E55}"/>
    <dgm:cxn modelId="{507E34E5-4909-EA4F-84E0-C0872428C1EE}" type="presParOf" srcId="{9AAD74D7-28E0-6E43-8908-FE7E752035CF}" destId="{9D64541D-1369-9A48-805F-DFD2931180DC}" srcOrd="0" destOrd="0" presId="urn:microsoft.com/office/officeart/2005/8/layout/vProcess5"/>
    <dgm:cxn modelId="{5885F43D-EEA5-D44E-ADAD-C287F988F331}" type="presParOf" srcId="{9AAD74D7-28E0-6E43-8908-FE7E752035CF}" destId="{C787F1FD-01B6-E64E-B815-D048C810DF6F}" srcOrd="1" destOrd="0" presId="urn:microsoft.com/office/officeart/2005/8/layout/vProcess5"/>
    <dgm:cxn modelId="{0C9B6B32-6ACB-A547-95E0-8BF3C435D5C2}" type="presParOf" srcId="{9AAD74D7-28E0-6E43-8908-FE7E752035CF}" destId="{556C01E4-125A-B946-8001-5BDACC2EBB22}" srcOrd="2" destOrd="0" presId="urn:microsoft.com/office/officeart/2005/8/layout/vProcess5"/>
    <dgm:cxn modelId="{72C939D0-C1DB-854A-9995-C2B01EC8A90F}" type="presParOf" srcId="{9AAD74D7-28E0-6E43-8908-FE7E752035CF}" destId="{66B2E775-169F-1E4F-AE02-836E478D78DE}" srcOrd="3" destOrd="0" presId="urn:microsoft.com/office/officeart/2005/8/layout/vProcess5"/>
    <dgm:cxn modelId="{510F1F00-9F62-8041-BB0B-EB562CBD4B2D}" type="presParOf" srcId="{9AAD74D7-28E0-6E43-8908-FE7E752035CF}" destId="{9DEA1AA9-2D58-F14A-A69E-1DBAD0F4B250}" srcOrd="4" destOrd="0" presId="urn:microsoft.com/office/officeart/2005/8/layout/vProcess5"/>
    <dgm:cxn modelId="{BA48E858-75A6-7B46-B884-8F7802804E07}" type="presParOf" srcId="{9AAD74D7-28E0-6E43-8908-FE7E752035CF}" destId="{DC382925-A16C-6348-B8B1-4763C63E83A1}" srcOrd="5" destOrd="0" presId="urn:microsoft.com/office/officeart/2005/8/layout/vProcess5"/>
    <dgm:cxn modelId="{B3C60265-9F2B-534E-A7F3-C001A93CB4E4}" type="presParOf" srcId="{9AAD74D7-28E0-6E43-8908-FE7E752035CF}" destId="{9C1858DF-C86E-5140-93FD-FF7DD459352C}" srcOrd="6" destOrd="0" presId="urn:microsoft.com/office/officeart/2005/8/layout/vProcess5"/>
    <dgm:cxn modelId="{84A11D57-2940-2B4A-8428-9742A22E2B5F}" type="presParOf" srcId="{9AAD74D7-28E0-6E43-8908-FE7E752035CF}" destId="{3847004D-7539-E943-B355-428ADFC6DE5F}" srcOrd="7" destOrd="0" presId="urn:microsoft.com/office/officeart/2005/8/layout/vProcess5"/>
    <dgm:cxn modelId="{55D027E6-9A16-0D4A-8AC8-1D0A78A94CBB}" type="presParOf" srcId="{9AAD74D7-28E0-6E43-8908-FE7E752035CF}" destId="{51451246-D43E-0549-9B6D-B57FD1B43862}" srcOrd="8" destOrd="0" presId="urn:microsoft.com/office/officeart/2005/8/layout/vProcess5"/>
    <dgm:cxn modelId="{3C542B45-A9FF-5348-BF9A-7001C3189D8C}" type="presParOf" srcId="{9AAD74D7-28E0-6E43-8908-FE7E752035CF}" destId="{B4A986F0-19C0-2E44-9008-41432EC6CB26}" srcOrd="9" destOrd="0" presId="urn:microsoft.com/office/officeart/2005/8/layout/vProcess5"/>
    <dgm:cxn modelId="{6D3EA039-522A-C64B-A23B-2AC2F7E79556}" type="presParOf" srcId="{9AAD74D7-28E0-6E43-8908-FE7E752035CF}" destId="{4D5FAE31-217A-E447-83DA-EE92C6609B3F}" srcOrd="10" destOrd="0" presId="urn:microsoft.com/office/officeart/2005/8/layout/vProcess5"/>
    <dgm:cxn modelId="{991A7364-95D8-8B42-847E-EEED42A84BFA}" type="presParOf" srcId="{9AAD74D7-28E0-6E43-8908-FE7E752035CF}" destId="{2DB49F5B-8C8B-1142-9127-FCB939EB0EA3}" srcOrd="11" destOrd="0" presId="urn:microsoft.com/office/officeart/2005/8/layout/vProcess5"/>
    <dgm:cxn modelId="{54FE0B8E-6D0A-544F-8A44-25793A24280C}" type="presParOf" srcId="{9AAD74D7-28E0-6E43-8908-FE7E752035CF}" destId="{CD8B3F9A-0BFF-C54C-8D55-ECE8CB051620}" srcOrd="12" destOrd="0" presId="urn:microsoft.com/office/officeart/2005/8/layout/vProcess5"/>
    <dgm:cxn modelId="{2B34F5F4-B2B9-E840-9DB5-B65A2CA9C08C}" type="presParOf" srcId="{9AAD74D7-28E0-6E43-8908-FE7E752035CF}" destId="{C1C06242-A0BA-AA4C-8FC0-B58B5F2E7D03}" srcOrd="13" destOrd="0" presId="urn:microsoft.com/office/officeart/2005/8/layout/vProcess5"/>
    <dgm:cxn modelId="{4B9DEAFA-5E64-C947-BBA7-EDC19CEDE108}" type="presParOf" srcId="{9AAD74D7-28E0-6E43-8908-FE7E752035CF}" destId="{5CA1D1D8-ED3E-C141-B7BC-26C9428AE245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87F1FD-01B6-E64E-B815-D048C810DF6F}">
      <dsp:nvSpPr>
        <dsp:cNvPr id="0" name=""/>
        <dsp:cNvSpPr/>
      </dsp:nvSpPr>
      <dsp:spPr>
        <a:xfrm>
          <a:off x="0" y="0"/>
          <a:ext cx="4224528" cy="601617"/>
        </a:xfrm>
        <a:prstGeom prst="roundRect">
          <a:avLst>
            <a:gd name="adj" fmla="val 10000"/>
          </a:avLst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Data collection</a:t>
          </a:r>
        </a:p>
      </dsp:txBody>
      <dsp:txXfrm>
        <a:off x="17621" y="17621"/>
        <a:ext cx="3504946" cy="566375"/>
      </dsp:txXfrm>
    </dsp:sp>
    <dsp:sp modelId="{556C01E4-125A-B946-8001-5BDACC2EBB22}">
      <dsp:nvSpPr>
        <dsp:cNvPr id="0" name=""/>
        <dsp:cNvSpPr/>
      </dsp:nvSpPr>
      <dsp:spPr>
        <a:xfrm>
          <a:off x="315467" y="685174"/>
          <a:ext cx="4224528" cy="601617"/>
        </a:xfrm>
        <a:prstGeom prst="roundRect">
          <a:avLst>
            <a:gd name="adj" fmla="val 10000"/>
          </a:avLst>
        </a:prstGeom>
        <a:solidFill>
          <a:schemeClr val="accent4">
            <a:shade val="50000"/>
            <a:hueOff val="-191586"/>
            <a:satOff val="15325"/>
            <a:lumOff val="16224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Data preprocessing</a:t>
          </a:r>
        </a:p>
      </dsp:txBody>
      <dsp:txXfrm>
        <a:off x="333088" y="702795"/>
        <a:ext cx="3482766" cy="566375"/>
      </dsp:txXfrm>
    </dsp:sp>
    <dsp:sp modelId="{66B2E775-169F-1E4F-AE02-836E478D78DE}">
      <dsp:nvSpPr>
        <dsp:cNvPr id="0" name=""/>
        <dsp:cNvSpPr/>
      </dsp:nvSpPr>
      <dsp:spPr>
        <a:xfrm>
          <a:off x="630935" y="1370349"/>
          <a:ext cx="4224528" cy="601617"/>
        </a:xfrm>
        <a:prstGeom prst="roundRect">
          <a:avLst>
            <a:gd name="adj" fmla="val 10000"/>
          </a:avLst>
        </a:prstGeom>
        <a:solidFill>
          <a:schemeClr val="accent4">
            <a:shade val="50000"/>
            <a:hueOff val="-383171"/>
            <a:satOff val="30650"/>
            <a:lumOff val="32449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Baseline model</a:t>
          </a:r>
        </a:p>
      </dsp:txBody>
      <dsp:txXfrm>
        <a:off x="648556" y="1387970"/>
        <a:ext cx="3482766" cy="566375"/>
      </dsp:txXfrm>
    </dsp:sp>
    <dsp:sp modelId="{9DEA1AA9-2D58-F14A-A69E-1DBAD0F4B250}">
      <dsp:nvSpPr>
        <dsp:cNvPr id="0" name=""/>
        <dsp:cNvSpPr/>
      </dsp:nvSpPr>
      <dsp:spPr>
        <a:xfrm>
          <a:off x="946404" y="2055524"/>
          <a:ext cx="4224528" cy="601617"/>
        </a:xfrm>
        <a:prstGeom prst="roundRect">
          <a:avLst>
            <a:gd name="adj" fmla="val 10000"/>
          </a:avLst>
        </a:prstGeom>
        <a:solidFill>
          <a:schemeClr val="accent4">
            <a:shade val="50000"/>
            <a:hueOff val="-383171"/>
            <a:satOff val="30650"/>
            <a:lumOff val="32449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Improved model</a:t>
          </a:r>
        </a:p>
      </dsp:txBody>
      <dsp:txXfrm>
        <a:off x="964025" y="2073145"/>
        <a:ext cx="3482766" cy="566375"/>
      </dsp:txXfrm>
    </dsp:sp>
    <dsp:sp modelId="{DC382925-A16C-6348-B8B1-4763C63E83A1}">
      <dsp:nvSpPr>
        <dsp:cNvPr id="0" name=""/>
        <dsp:cNvSpPr/>
      </dsp:nvSpPr>
      <dsp:spPr>
        <a:xfrm>
          <a:off x="1261871" y="2740699"/>
          <a:ext cx="4224528" cy="601617"/>
        </a:xfrm>
        <a:prstGeom prst="roundRect">
          <a:avLst>
            <a:gd name="adj" fmla="val 10000"/>
          </a:avLst>
        </a:prstGeom>
        <a:solidFill>
          <a:schemeClr val="accent4">
            <a:shade val="50000"/>
            <a:hueOff val="-191586"/>
            <a:satOff val="15325"/>
            <a:lumOff val="16224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Experimental analysis</a:t>
          </a:r>
        </a:p>
      </dsp:txBody>
      <dsp:txXfrm>
        <a:off x="1279492" y="2758320"/>
        <a:ext cx="3482766" cy="566375"/>
      </dsp:txXfrm>
    </dsp:sp>
    <dsp:sp modelId="{9C1858DF-C86E-5140-93FD-FF7DD459352C}">
      <dsp:nvSpPr>
        <dsp:cNvPr id="0" name=""/>
        <dsp:cNvSpPr/>
      </dsp:nvSpPr>
      <dsp:spPr>
        <a:xfrm>
          <a:off x="3833476" y="439514"/>
          <a:ext cx="391051" cy="391051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alpha val="90000"/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3921462" y="439514"/>
        <a:ext cx="215079" cy="294266"/>
      </dsp:txXfrm>
    </dsp:sp>
    <dsp:sp modelId="{3847004D-7539-E943-B355-428ADFC6DE5F}">
      <dsp:nvSpPr>
        <dsp:cNvPr id="0" name=""/>
        <dsp:cNvSpPr/>
      </dsp:nvSpPr>
      <dsp:spPr>
        <a:xfrm>
          <a:off x="4148944" y="1124689"/>
          <a:ext cx="391051" cy="391051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alpha val="90000"/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236930" y="1124689"/>
        <a:ext cx="215079" cy="294266"/>
      </dsp:txXfrm>
    </dsp:sp>
    <dsp:sp modelId="{51451246-D43E-0549-9B6D-B57FD1B43862}">
      <dsp:nvSpPr>
        <dsp:cNvPr id="0" name=""/>
        <dsp:cNvSpPr/>
      </dsp:nvSpPr>
      <dsp:spPr>
        <a:xfrm>
          <a:off x="4464412" y="1799837"/>
          <a:ext cx="391051" cy="391051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alpha val="90000"/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552398" y="1799837"/>
        <a:ext cx="215079" cy="294266"/>
      </dsp:txXfrm>
    </dsp:sp>
    <dsp:sp modelId="{B4A986F0-19C0-2E44-9008-41432EC6CB26}">
      <dsp:nvSpPr>
        <dsp:cNvPr id="0" name=""/>
        <dsp:cNvSpPr/>
      </dsp:nvSpPr>
      <dsp:spPr>
        <a:xfrm>
          <a:off x="4779880" y="2491697"/>
          <a:ext cx="391051" cy="391051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alpha val="90000"/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4867866" y="2491697"/>
        <a:ext cx="215079" cy="2942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e941eccb0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e941eccb0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3453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89892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82259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73260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314143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353542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eaa4301aa3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eaa4301aa3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e941eccb0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e941eccb0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30877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17257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18062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05269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850645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22908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Jeremy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50363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466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30477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2c0f2e71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eb2c0f2e71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2772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mirezjc/datasci207_final_project.gi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mendeley.com/datasets/ktx4cj55pn/1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264693" y="662461"/>
            <a:ext cx="8704645" cy="1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 dirty="0">
                <a:solidFill>
                  <a:schemeClr val="accent4">
                    <a:lumMod val="50000"/>
                  </a:schemeClr>
                </a:solidFill>
              </a:rPr>
              <a:t>Canine Heart Health: </a:t>
            </a:r>
            <a:r>
              <a:rPr lang="en" sz="3400" b="1" dirty="0">
                <a:solidFill>
                  <a:srgbClr val="595959"/>
                </a:solidFill>
              </a:rPr>
              <a:t>Classification of Cardiomegaly (enlarged heart) in Veterinary X-ray Images</a:t>
            </a:r>
            <a:endParaRPr sz="3400" b="1" dirty="0">
              <a:solidFill>
                <a:srgbClr val="000000"/>
              </a:solidFill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2D1E37E-E541-58B1-D491-E3A80D86896A}"/>
              </a:ext>
            </a:extLst>
          </p:cNvPr>
          <p:cNvSpPr txBox="1">
            <a:spLocks/>
          </p:cNvSpPr>
          <p:nvPr/>
        </p:nvSpPr>
        <p:spPr>
          <a:xfrm>
            <a:off x="264694" y="2719137"/>
            <a:ext cx="2648188" cy="64424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b="1" dirty="0">
                <a:latin typeface="Helvetica"/>
                <a:cs typeface="Helvetica"/>
              </a:rPr>
              <a:t>Presenter: </a:t>
            </a:r>
          </a:p>
          <a:p>
            <a:pPr algn="l"/>
            <a:r>
              <a:rPr lang="en-US" sz="1400" dirty="0">
                <a:latin typeface="Helvetica"/>
                <a:cs typeface="Helvetica"/>
              </a:rPr>
              <a:t>Jeremy Ramirez, DrPH, MPH</a:t>
            </a:r>
          </a:p>
          <a:p>
            <a:pPr algn="l"/>
            <a:r>
              <a:rPr lang="en-US" sz="1400" dirty="0">
                <a:latin typeface="Helvetica"/>
                <a:cs typeface="Helvetica"/>
                <a:hlinkClick r:id="rId3"/>
              </a:rPr>
              <a:t>GitHub link</a:t>
            </a:r>
            <a:endParaRPr lang="en-US" sz="1400" dirty="0">
              <a:latin typeface="Helvetica"/>
              <a:cs typeface="Helvetic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C3A15E-027E-110C-30A7-93B3E691A5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1995" y="2719137"/>
            <a:ext cx="6042006" cy="193555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Modeling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4">
                    <a:lumMod val="50000"/>
                  </a:schemeClr>
                </a:solidFill>
              </a:rPr>
              <a:t>Models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  <a:p>
            <a:pPr>
              <a:spcBef>
                <a:spcPts val="1200"/>
              </a:spcBef>
            </a:pPr>
            <a:r>
              <a:rPr lang="en-US" b="1" dirty="0"/>
              <a:t>Input Layer: </a:t>
            </a:r>
            <a:r>
              <a:rPr lang="en-US" dirty="0"/>
              <a:t>224x224x3</a:t>
            </a:r>
          </a:p>
          <a:p>
            <a:pPr>
              <a:spcBef>
                <a:spcPts val="1200"/>
              </a:spcBef>
            </a:pPr>
            <a:r>
              <a:rPr lang="en-US" b="1" dirty="0"/>
              <a:t>Convolution Layers: 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32 filters, 3x3 kernel, </a:t>
            </a:r>
            <a:r>
              <a:rPr lang="en-US" dirty="0" err="1"/>
              <a:t>ReLU</a:t>
            </a:r>
            <a:r>
              <a:rPr lang="en-US" dirty="0"/>
              <a:t> activation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64 filters, 3x3 kernel, </a:t>
            </a:r>
            <a:r>
              <a:rPr lang="en-US" dirty="0" err="1"/>
              <a:t>ReLU</a:t>
            </a:r>
            <a:r>
              <a:rPr lang="en-US" dirty="0"/>
              <a:t> activation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128 filters, 3x3 kernel, </a:t>
            </a:r>
            <a:r>
              <a:rPr lang="en-US" dirty="0" err="1"/>
              <a:t>ReLU</a:t>
            </a:r>
            <a:r>
              <a:rPr lang="en-US" dirty="0"/>
              <a:t> activation</a:t>
            </a:r>
            <a:endParaRPr lang="en-US" b="1" dirty="0"/>
          </a:p>
          <a:p>
            <a:pPr>
              <a:spcBef>
                <a:spcPts val="1200"/>
              </a:spcBef>
            </a:pPr>
            <a:r>
              <a:rPr lang="en-US" b="1" dirty="0"/>
              <a:t>Pooling Layers:</a:t>
            </a:r>
            <a:r>
              <a:rPr lang="en-US" dirty="0"/>
              <a:t> MaxPooling2D, 2x2 pool size (after each Conv layer)</a:t>
            </a:r>
          </a:p>
          <a:p>
            <a:pPr>
              <a:spcBef>
                <a:spcPts val="1200"/>
              </a:spcBef>
            </a:pPr>
            <a:r>
              <a:rPr lang="en-US" b="1" dirty="0"/>
              <a:t>Dropout Layers:</a:t>
            </a:r>
            <a:r>
              <a:rPr lang="en-US" dirty="0"/>
              <a:t> 0.3 rate (after each Pooling layer), 0.5 rate (before final Dense layer)</a:t>
            </a:r>
          </a:p>
          <a:p>
            <a:pPr>
              <a:spcBef>
                <a:spcPts val="1200"/>
              </a:spcBef>
            </a:pPr>
            <a:r>
              <a:rPr lang="en-US" b="1" dirty="0"/>
              <a:t>Flatten Layer:</a:t>
            </a:r>
            <a:r>
              <a:rPr lang="en-US" dirty="0"/>
              <a:t> Converts 3D feature maps to 1D</a:t>
            </a:r>
          </a:p>
          <a:p>
            <a:pPr>
              <a:spcBef>
                <a:spcPts val="1200"/>
              </a:spcBef>
            </a:pPr>
            <a:r>
              <a:rPr lang="en-US" b="1" dirty="0"/>
              <a:t>Dense Layers: 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512 units, </a:t>
            </a:r>
            <a:r>
              <a:rPr lang="en-US" dirty="0" err="1"/>
              <a:t>ReLU</a:t>
            </a:r>
            <a:r>
              <a:rPr lang="en-US" dirty="0"/>
              <a:t> activation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1 unit, Sigmoid activation</a:t>
            </a: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AFBFB4-CDC1-A0A7-6847-A13E1A62A2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67253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Modeling (Cont’d)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Baseline Model: </a:t>
            </a: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Model 1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AFBFB4-CDC1-A0A7-6847-A13E1A62A2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203A9B-1D67-E393-7378-A2FBB51B6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664" y="1723197"/>
            <a:ext cx="4072164" cy="30783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DDFE54-2F45-BFD1-4A00-BFFEC892FF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368" y="1690810"/>
            <a:ext cx="4072165" cy="316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656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Modeling (Cont’d)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Improved Model: </a:t>
            </a: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Model 3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AFBFB4-CDC1-A0A7-6847-A13E1A62A2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63E2DB-1CA1-E41B-95CA-81D3A4C25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326" y="1727100"/>
            <a:ext cx="3854674" cy="30752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5497E1-2EB0-E4A0-3352-842584D021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249" y="1669397"/>
            <a:ext cx="4030690" cy="313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074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Experiments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Hyperparameter Choices: </a:t>
            </a: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Insights into different choices and their effects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Learning Rate (0.001, 0.0001): </a:t>
            </a:r>
            <a:r>
              <a:rPr lang="en-US" dirty="0"/>
              <a:t>Lower learning rates resulted in more stable training and lower loss values.</a:t>
            </a:r>
          </a:p>
          <a:p>
            <a:pPr>
              <a:spcBef>
                <a:spcPts val="1200"/>
              </a:spcBef>
            </a:pPr>
            <a:r>
              <a:rPr lang="en-US" b="1" dirty="0"/>
              <a:t>Batch Size (16, 32, 64): </a:t>
            </a:r>
            <a:r>
              <a:rPr lang="en-US" dirty="0"/>
              <a:t>Larger batch sizes led to faster training times, but sometimes resulted in higher validation loss.</a:t>
            </a:r>
          </a:p>
          <a:p>
            <a:pPr>
              <a:spcBef>
                <a:spcPts val="1200"/>
              </a:spcBef>
            </a:pPr>
            <a:r>
              <a:rPr lang="en-US" b="1" dirty="0"/>
              <a:t>Dropout Rate (0.3, 0.5): </a:t>
            </a:r>
            <a:r>
              <a:rPr lang="en-US" dirty="0"/>
              <a:t>Higher dropout rates improved generalization and reduced overfitting.</a:t>
            </a:r>
          </a:p>
          <a:p>
            <a:pPr>
              <a:spcBef>
                <a:spcPts val="1200"/>
              </a:spcBef>
            </a:pPr>
            <a:r>
              <a:rPr lang="en-US" b="1" dirty="0"/>
              <a:t>Number of Filters in Conv Layers (32, 64, 128): </a:t>
            </a:r>
            <a:r>
              <a:rPr lang="en-US" dirty="0"/>
              <a:t>Increasing the number of filters improved the model's ability to capture features.</a:t>
            </a:r>
          </a:p>
          <a:p>
            <a:pPr>
              <a:spcBef>
                <a:spcPts val="1200"/>
              </a:spcBef>
            </a:pPr>
            <a:r>
              <a:rPr lang="en-US" b="1" dirty="0"/>
              <a:t>Optimizer (Adam, SGD): </a:t>
            </a:r>
            <a:r>
              <a:rPr lang="en-US" dirty="0"/>
              <a:t>Adam provided faster convergence and better performance compared to SGD.</a:t>
            </a:r>
          </a:p>
          <a:p>
            <a:pPr>
              <a:spcBef>
                <a:spcPts val="1200"/>
              </a:spcBef>
            </a:pPr>
            <a:endParaRPr lang="en-US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endParaRPr lang="en-US" dirty="0"/>
          </a:p>
          <a:p>
            <a:pPr>
              <a:spcBef>
                <a:spcPts val="1200"/>
              </a:spcBef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B0FF9E-ABEC-288B-447E-AB248DD3DA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84921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Experiments (Cont’d)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Visualization graphs of experimental results between models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  <a:p>
            <a:pPr marL="114300" indent="0">
              <a:spcBef>
                <a:spcPts val="1200"/>
              </a:spcBef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6D9430-ABB2-0AC9-0227-87A6A25670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AA9E1F-037B-823B-A2B3-5EF4DDB05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48" y="1861852"/>
            <a:ext cx="4285284" cy="27524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14379A-C4D6-A3F4-874B-812192E67F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3315" y="1843591"/>
            <a:ext cx="4400801" cy="281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990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Conclusions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Key Results: </a:t>
            </a:r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-US" dirty="0"/>
              <a:t>Model 3 achieved the highest training accuracy (0.87 compared to Model 1 at 0.75). </a:t>
            </a:r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-US" dirty="0"/>
              <a:t>Validation accuracy remained at 0.00 across all models.</a:t>
            </a:r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-US" dirty="0"/>
              <a:t>Training losses for Models 2 and 3 were comparable and lower than Model 1.</a:t>
            </a: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Lessons Learned:</a:t>
            </a:r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-US" dirty="0"/>
              <a:t>Importance of Hyperparameters</a:t>
            </a:r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-US" dirty="0"/>
              <a:t>Validation Set</a:t>
            </a: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Future Work:</a:t>
            </a:r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-US" dirty="0"/>
              <a:t>Improving validation accuracy and larger dataset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8C827B-720A-6893-904E-3A161ED571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86DE49-F27F-BB31-6F89-5920348FF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0971" y="2571750"/>
            <a:ext cx="5984142" cy="343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784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References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214" name="Google Shape;214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342900">
              <a:spcBef>
                <a:spcPts val="1200"/>
              </a:spcBef>
              <a:buSzPct val="100000"/>
              <a:buFont typeface="+mj-lt"/>
              <a:buAutoNum type="arabicPeriod"/>
            </a:pPr>
            <a:r>
              <a:rPr lang="en-US" sz="1300" dirty="0" err="1">
                <a:solidFill>
                  <a:srgbClr val="434343"/>
                </a:solidFill>
              </a:rPr>
              <a:t>Boissady</a:t>
            </a:r>
            <a:r>
              <a:rPr lang="en-US" sz="1300" dirty="0">
                <a:solidFill>
                  <a:srgbClr val="434343"/>
                </a:solidFill>
              </a:rPr>
              <a:t>, E., De La Comble, A., Zhu, X., Abbott, J., &amp; Adrien-</a:t>
            </a:r>
            <a:r>
              <a:rPr lang="en-US" sz="1300" dirty="0" err="1">
                <a:solidFill>
                  <a:srgbClr val="434343"/>
                </a:solidFill>
              </a:rPr>
              <a:t>Maxence</a:t>
            </a:r>
            <a:r>
              <a:rPr lang="en-US" sz="1300" dirty="0">
                <a:solidFill>
                  <a:srgbClr val="434343"/>
                </a:solidFill>
              </a:rPr>
              <a:t>, H. (2021). </a:t>
            </a:r>
            <a:r>
              <a:rPr lang="en-US" sz="1300" i="1" dirty="0">
                <a:solidFill>
                  <a:srgbClr val="434343"/>
                </a:solidFill>
              </a:rPr>
              <a:t>Comparison of a deep learning algorithm vs. humans for vertebral heart scale measurements in cats and dogs shows a high degree of agreement among readers.</a:t>
            </a:r>
            <a:r>
              <a:rPr lang="en-US" sz="1300" dirty="0">
                <a:solidFill>
                  <a:srgbClr val="434343"/>
                </a:solidFill>
              </a:rPr>
              <a:t> Frontiers in Veterinary Science, 8, 764570.</a:t>
            </a:r>
          </a:p>
          <a:p>
            <a:pPr marL="342900">
              <a:spcBef>
                <a:spcPts val="1200"/>
              </a:spcBef>
              <a:buSzPct val="100000"/>
              <a:buFont typeface="+mj-lt"/>
              <a:buAutoNum type="arabicPeriod"/>
            </a:pPr>
            <a:r>
              <a:rPr lang="en-US" sz="1300" dirty="0">
                <a:solidFill>
                  <a:srgbClr val="434343"/>
                </a:solidFill>
              </a:rPr>
              <a:t>Buchanan, J. W., &amp; </a:t>
            </a:r>
            <a:r>
              <a:rPr lang="en-US" sz="1300" dirty="0" err="1">
                <a:solidFill>
                  <a:srgbClr val="434343"/>
                </a:solidFill>
              </a:rPr>
              <a:t>Bücheler</a:t>
            </a:r>
            <a:r>
              <a:rPr lang="en-US" sz="1300" dirty="0">
                <a:solidFill>
                  <a:srgbClr val="434343"/>
                </a:solidFill>
              </a:rPr>
              <a:t>, J. (1995). Vertebral scale system to measure canine heart size in radiographs. Journal of the American Veterinary Medical Association, 206(2), 194-199.</a:t>
            </a:r>
          </a:p>
          <a:p>
            <a:pPr marL="342900">
              <a:spcBef>
                <a:spcPts val="1200"/>
              </a:spcBef>
              <a:buSzPct val="100000"/>
              <a:buFont typeface="+mj-lt"/>
              <a:buAutoNum type="arabicPeriod"/>
            </a:pPr>
            <a:r>
              <a:rPr lang="en-US" sz="1300" dirty="0" err="1">
                <a:solidFill>
                  <a:srgbClr val="434343"/>
                </a:solidFill>
              </a:rPr>
              <a:t>Burti</a:t>
            </a:r>
            <a:r>
              <a:rPr lang="en-US" sz="1300" dirty="0">
                <a:solidFill>
                  <a:srgbClr val="434343"/>
                </a:solidFill>
              </a:rPr>
              <a:t>, S., </a:t>
            </a:r>
            <a:r>
              <a:rPr lang="en-US" sz="1300" dirty="0" err="1">
                <a:solidFill>
                  <a:srgbClr val="434343"/>
                </a:solidFill>
              </a:rPr>
              <a:t>Osti</a:t>
            </a:r>
            <a:r>
              <a:rPr lang="en-US" sz="1300" dirty="0">
                <a:solidFill>
                  <a:srgbClr val="434343"/>
                </a:solidFill>
              </a:rPr>
              <a:t>, V. L., </a:t>
            </a:r>
            <a:r>
              <a:rPr lang="en-US" sz="1300" dirty="0" err="1">
                <a:solidFill>
                  <a:srgbClr val="434343"/>
                </a:solidFill>
              </a:rPr>
              <a:t>Zotti</a:t>
            </a:r>
            <a:r>
              <a:rPr lang="en-US" sz="1300" dirty="0">
                <a:solidFill>
                  <a:srgbClr val="434343"/>
                </a:solidFill>
              </a:rPr>
              <a:t>, A., &amp; </a:t>
            </a:r>
            <a:r>
              <a:rPr lang="en-US" sz="1300" dirty="0" err="1">
                <a:solidFill>
                  <a:srgbClr val="434343"/>
                </a:solidFill>
              </a:rPr>
              <a:t>Banzato</a:t>
            </a:r>
            <a:r>
              <a:rPr lang="en-US" sz="1300" dirty="0">
                <a:solidFill>
                  <a:srgbClr val="434343"/>
                </a:solidFill>
              </a:rPr>
              <a:t>, T. (2020). </a:t>
            </a:r>
            <a:r>
              <a:rPr lang="en-US" sz="1300" i="1" dirty="0">
                <a:solidFill>
                  <a:srgbClr val="434343"/>
                </a:solidFill>
              </a:rPr>
              <a:t>Use of deep learning to detect cardiomegaly on thoracic radiographs in dogs. </a:t>
            </a:r>
            <a:r>
              <a:rPr lang="en-US" sz="1300" dirty="0">
                <a:solidFill>
                  <a:srgbClr val="434343"/>
                </a:solidFill>
              </a:rPr>
              <a:t>The Veterinary Journal, 262, 105505.</a:t>
            </a:r>
          </a:p>
          <a:p>
            <a:pPr marL="342900">
              <a:spcBef>
                <a:spcPts val="1200"/>
              </a:spcBef>
              <a:buSzPct val="100000"/>
              <a:buFont typeface="+mj-lt"/>
              <a:buAutoNum type="arabicPeriod"/>
            </a:pPr>
            <a:r>
              <a:rPr lang="en-US" sz="1300" dirty="0">
                <a:solidFill>
                  <a:srgbClr val="434343"/>
                </a:solidFill>
              </a:rPr>
              <a:t>Flores Duenas, C. A., </a:t>
            </a:r>
            <a:r>
              <a:rPr lang="en-US" sz="1300" dirty="0" err="1">
                <a:solidFill>
                  <a:srgbClr val="434343"/>
                </a:solidFill>
              </a:rPr>
              <a:t>Gaxiola</a:t>
            </a:r>
            <a:r>
              <a:rPr lang="en-US" sz="1300" dirty="0">
                <a:solidFill>
                  <a:srgbClr val="434343"/>
                </a:solidFill>
              </a:rPr>
              <a:t> Camacho, S. M., &amp; </a:t>
            </a:r>
            <a:r>
              <a:rPr lang="en-US" sz="1300" dirty="0" err="1">
                <a:solidFill>
                  <a:srgbClr val="434343"/>
                </a:solidFill>
              </a:rPr>
              <a:t>Montaño</a:t>
            </a:r>
            <a:r>
              <a:rPr lang="en-US" sz="1300" dirty="0">
                <a:solidFill>
                  <a:srgbClr val="434343"/>
                </a:solidFill>
              </a:rPr>
              <a:t> Gómez, M. F. (2020). Radiographic dataset for VHS determination learning process (Version 1) [Dataset]. Mendeley Data. Retrieved from: </a:t>
            </a:r>
            <a:r>
              <a:rPr lang="en-US" sz="1300" dirty="0">
                <a:solidFill>
                  <a:srgbClr val="434343"/>
                </a:solidFill>
                <a:hlinkClick r:id="rId3"/>
              </a:rPr>
              <a:t>https://data.mendeley.com/datasets/ktx4cj55pn/1</a:t>
            </a:r>
            <a:r>
              <a:rPr lang="en-US" sz="1300" dirty="0">
                <a:solidFill>
                  <a:srgbClr val="434343"/>
                </a:solidFill>
              </a:rPr>
              <a:t> </a:t>
            </a:r>
          </a:p>
          <a:p>
            <a:pPr marL="342900">
              <a:spcBef>
                <a:spcPts val="1200"/>
              </a:spcBef>
              <a:buSzPct val="100000"/>
              <a:buFont typeface="+mj-lt"/>
              <a:buAutoNum type="arabicPeriod"/>
            </a:pPr>
            <a:r>
              <a:rPr lang="en-US" sz="1300" dirty="0">
                <a:solidFill>
                  <a:srgbClr val="434343"/>
                </a:solidFill>
              </a:rPr>
              <a:t>Solomon, J., Bender, S., </a:t>
            </a:r>
            <a:r>
              <a:rPr lang="en-US" sz="1300" dirty="0" err="1">
                <a:solidFill>
                  <a:srgbClr val="434343"/>
                </a:solidFill>
              </a:rPr>
              <a:t>Durgempudi</a:t>
            </a:r>
            <a:r>
              <a:rPr lang="en-US" sz="1300" dirty="0">
                <a:solidFill>
                  <a:srgbClr val="434343"/>
                </a:solidFill>
              </a:rPr>
              <a:t>, P., Robar, C., </a:t>
            </a:r>
            <a:r>
              <a:rPr lang="en-US" sz="1300" dirty="0" err="1">
                <a:solidFill>
                  <a:srgbClr val="434343"/>
                </a:solidFill>
              </a:rPr>
              <a:t>Cocchiaro</a:t>
            </a:r>
            <a:r>
              <a:rPr lang="en-US" sz="1300" dirty="0">
                <a:solidFill>
                  <a:srgbClr val="434343"/>
                </a:solidFill>
              </a:rPr>
              <a:t>, M., Turner, S., ... &amp; </a:t>
            </a:r>
            <a:r>
              <a:rPr lang="en-US" sz="1300" dirty="0" err="1">
                <a:solidFill>
                  <a:srgbClr val="434343"/>
                </a:solidFill>
              </a:rPr>
              <a:t>Szlosek</a:t>
            </a:r>
            <a:r>
              <a:rPr lang="en-US" sz="1300" dirty="0">
                <a:solidFill>
                  <a:srgbClr val="434343"/>
                </a:solidFill>
              </a:rPr>
              <a:t>, D. (2023). </a:t>
            </a:r>
            <a:r>
              <a:rPr lang="en-US" sz="1300" i="1" dirty="0">
                <a:solidFill>
                  <a:srgbClr val="434343"/>
                </a:solidFill>
              </a:rPr>
              <a:t>Diagnostic validation of vertebral heart score machine learning algorithm for canine lateral chest radiographs. </a:t>
            </a:r>
            <a:r>
              <a:rPr lang="en-US" sz="1300" dirty="0">
                <a:solidFill>
                  <a:srgbClr val="434343"/>
                </a:solidFill>
              </a:rPr>
              <a:t>Journal of Small Animal Practice, 64(12), 769-775.</a:t>
            </a:r>
          </a:p>
          <a:p>
            <a:pPr marL="342900">
              <a:spcBef>
                <a:spcPts val="1200"/>
              </a:spcBef>
              <a:buSzPct val="100000"/>
              <a:buFont typeface="+mj-lt"/>
              <a:buAutoNum type="arabicPeriod"/>
            </a:pP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Zhang, M., Zhang, K., Yu, D., </a:t>
            </a:r>
            <a:r>
              <a:rPr lang="en-US" sz="1400" b="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Xie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Q., Liu, B., Chen, D., ... &amp; Liu, C. (2021). Computerized assisted evaluation system for canine cardiomegaly via key points detection with deep learning. </a:t>
            </a:r>
            <a:r>
              <a:rPr lang="en-US" sz="1400" b="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Preventive Veterinary Medicine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400" b="0" i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193</a:t>
            </a:r>
            <a:r>
              <a:rPr 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</a:rPr>
              <a:t>, 105399.</a:t>
            </a:r>
            <a:endParaRPr sz="13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100" dirty="0">
              <a:solidFill>
                <a:schemeClr val="dk1"/>
              </a:solidFill>
            </a:endParaRPr>
          </a:p>
        </p:txBody>
      </p:sp>
      <p:cxnSp>
        <p:nvCxnSpPr>
          <p:cNvPr id="215" name="Google Shape;215;p29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1A88B0-6285-9F68-FBCC-C8211999C1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53A306-77E3-BF36-8FE3-C233A33DEA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7901" r="64369"/>
          <a:stretch/>
        </p:blipFill>
        <p:spPr>
          <a:xfrm flipH="1">
            <a:off x="4375907" y="1640081"/>
            <a:ext cx="1556163" cy="10235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2836F4-A8E6-D33C-B070-5F1C5943B0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5907" y="2433053"/>
            <a:ext cx="3388092" cy="2713121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A59059-EDAF-D83F-5DDF-1A06081FFB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E122E4-BBC6-ACE1-DA4F-F7FEE1868A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232"/>
          <a:stretch/>
        </p:blipFill>
        <p:spPr>
          <a:xfrm>
            <a:off x="2238376" y="53072"/>
            <a:ext cx="2137532" cy="2107413"/>
          </a:xfrm>
          <a:prstGeom prst="rect">
            <a:avLst/>
          </a:prstGeom>
        </p:spPr>
      </p:pic>
      <p:sp>
        <p:nvSpPr>
          <p:cNvPr id="224" name="Google Shape;224;p30"/>
          <p:cNvSpPr txBox="1"/>
          <p:nvPr/>
        </p:nvSpPr>
        <p:spPr>
          <a:xfrm>
            <a:off x="3024385" y="862291"/>
            <a:ext cx="1118990" cy="679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accent4">
                    <a:lumMod val="50000"/>
                  </a:schemeClr>
                </a:solidFill>
              </a:rPr>
              <a:t>?</a:t>
            </a:r>
            <a:endParaRPr sz="4400" b="1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Experiments (Cont’d)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Tables, Figures, and Graphs: </a:t>
            </a: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Comparison between baseline and improved model performance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  <a:p>
            <a:pPr marL="114300" indent="0">
              <a:spcBef>
                <a:spcPts val="1200"/>
              </a:spcBef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CB00AA-99C9-067E-107E-546125B582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D0A89E-9F60-4256-19DB-BC968B256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728" y="1836475"/>
            <a:ext cx="5866544" cy="323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61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Experiments (Cont’d)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Tables, Figures, and Graphs: </a:t>
            </a: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Comparison between baseline and improved model performance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  <a:p>
            <a:pPr marL="114300" indent="0">
              <a:spcBef>
                <a:spcPts val="1200"/>
              </a:spcBef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CB00AA-99C9-067E-107E-546125B582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2EA448-0558-ADD4-1E5A-2EDA195DE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159" y="1851291"/>
            <a:ext cx="5885682" cy="320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19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Motivation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441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indent="0"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Study Question: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How do different hyperparameters affect the accuracy and loss in classifying cardiomegaly in canine x-ray images?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What is Vertebral Heart Size (VHS): </a:t>
            </a:r>
            <a:r>
              <a:rPr lang="en-US" dirty="0"/>
              <a:t>VHS is a radiographic measurement of heart size in dogs, using the length of the heart's long and short axes compared to the thoracic vertebrae. It is used to detect cardiomegaly (enlarged heart).</a:t>
            </a:r>
            <a:endParaRPr baseline="300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/>
              <a:t>Why is it important to classify VHS conditions in dogs:</a:t>
            </a:r>
          </a:p>
          <a:p>
            <a:pPr lvl="1" indent="-342900">
              <a:buSzPts val="1800"/>
              <a:buFont typeface="Courier New" panose="02070309020205020404" pitchFamily="49" charset="0"/>
              <a:buChar char="o"/>
            </a:pPr>
            <a:r>
              <a:rPr lang="en" dirty="0"/>
              <a:t>To detect heart disease early.</a:t>
            </a:r>
          </a:p>
          <a:p>
            <a:pPr lvl="1" indent="-342900">
              <a:buSzPts val="1800"/>
              <a:buFont typeface="Courier New" panose="02070309020205020404" pitchFamily="49" charset="0"/>
              <a:buChar char="o"/>
            </a:pPr>
            <a:r>
              <a:rPr lang="en" dirty="0"/>
              <a:t>Track disease progression and treatment efficacy.</a:t>
            </a:r>
          </a:p>
          <a:p>
            <a:pPr lvl="1" indent="-342900">
              <a:buSzPts val="1800"/>
              <a:buFont typeface="Courier New" panose="02070309020205020404" pitchFamily="49" charset="0"/>
              <a:buChar char="o"/>
            </a:pPr>
            <a:r>
              <a:rPr lang="en" dirty="0"/>
              <a:t>Predicts outcomes and life expectancy.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b="1" dirty="0"/>
              <a:t>What has been done before in this space:</a:t>
            </a:r>
          </a:p>
          <a:p>
            <a:pPr lvl="1" indent="-342900">
              <a:buSzPts val="1800"/>
              <a:buFont typeface="Courier New" panose="02070309020205020404" pitchFamily="49" charset="0"/>
              <a:buChar char="o"/>
            </a:pPr>
            <a:r>
              <a:rPr lang="en" dirty="0"/>
              <a:t>Several studies have examined VHS from radiographs to develop ML algorithms to predict heart disease</a:t>
            </a:r>
            <a:r>
              <a:rPr lang="en" baseline="30000" dirty="0"/>
              <a:t> 1, 3, 5-6</a:t>
            </a:r>
            <a:r>
              <a:rPr lang="en" dirty="0"/>
              <a:t>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34425-F259-3EF8-B489-8D959E9FDC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A1883B-A433-B837-6F8C-87059F3F9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9483" y="2690771"/>
            <a:ext cx="1211675" cy="107236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Experiments (Cont’d)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Tables, Figures, and Graphs: </a:t>
            </a: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Comparison between baseline and improved model performance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  <a:p>
            <a:pPr marL="114300" indent="0">
              <a:spcBef>
                <a:spcPts val="1200"/>
              </a:spcBef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CB00AA-99C9-067E-107E-546125B582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561C1A-A985-1CA7-CEC7-16F6A764B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2479" y="1727100"/>
            <a:ext cx="4099042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856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Motivation (Cont’d)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Overall plan (to approach research question):</a:t>
            </a:r>
            <a:endParaRPr dirty="0">
              <a:solidFill>
                <a:schemeClr val="accent4">
                  <a:lumMod val="50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2CE511-D2F0-3B66-9062-AD61A2364D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8209079-60B2-79BE-5411-8D07BC2D5C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4690456"/>
              </p:ext>
            </p:extLst>
          </p:nvPr>
        </p:nvGraphicFramePr>
        <p:xfrm>
          <a:off x="1828800" y="1649941"/>
          <a:ext cx="5486400" cy="33423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47436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Motivation (Cont’d)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Summary of Results: 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High-level overview of what was achieved:</a:t>
            </a:r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-US" dirty="0"/>
              <a:t>Developed multiple Convolutional Neural Network (CNN) architectures (Model1, Model2, Model3). </a:t>
            </a:r>
          </a:p>
          <a:p>
            <a:pPr lvl="1" indent="-342900">
              <a:spcBef>
                <a:spcPts val="1200"/>
              </a:spcBef>
              <a:buSzPts val="1800"/>
              <a:buFont typeface="Arial"/>
              <a:buChar char="●"/>
            </a:pPr>
            <a:r>
              <a:rPr lang="en-US" dirty="0"/>
              <a:t>Improved model stability and and slightly reduced loss by refining the architecture and hyperparameters.</a:t>
            </a:r>
          </a:p>
          <a:p>
            <a:pPr lvl="1" indent="-342900">
              <a:spcBef>
                <a:spcPts val="1200"/>
              </a:spcBef>
              <a:buSzPts val="1800"/>
              <a:buFont typeface="Arial"/>
              <a:buChar char="●"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7DD12CD-064E-53A1-95B5-8028490A66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44029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Data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6849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Dataset Description: 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Name: </a:t>
            </a:r>
            <a:r>
              <a:rPr lang="en-US" dirty="0"/>
              <a:t>Radiographic Dataset for VHS Determination Learning Process</a:t>
            </a: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Source: </a:t>
            </a:r>
            <a:r>
              <a:rPr lang="en-US" dirty="0"/>
              <a:t>Small Animal Veterinary Teaching Hospital, Veterinary Sciences Research Institute, Autonomous University of Baja California </a:t>
            </a:r>
            <a:r>
              <a:rPr lang="en-US"/>
              <a:t>(2019-2020)</a:t>
            </a:r>
            <a:r>
              <a:rPr lang="en-US" baseline="30000"/>
              <a:t>4</a:t>
            </a:r>
            <a:endParaRPr lang="en-US" dirty="0"/>
          </a:p>
          <a:p>
            <a:pPr lvl="1" indent="-342900">
              <a:spcBef>
                <a:spcPts val="1200"/>
              </a:spcBef>
              <a:buSzPts val="1800"/>
              <a:buFont typeface="Arial"/>
              <a:buChar char="●"/>
            </a:pPr>
            <a:r>
              <a:rPr lang="en-US" b="1" dirty="0"/>
              <a:t>Image Acquisition System: </a:t>
            </a:r>
            <a:r>
              <a:rPr lang="en-US" dirty="0"/>
              <a:t>Universal AV Choice X-Ray System and </a:t>
            </a:r>
            <a:r>
              <a:rPr lang="en-US" dirty="0" err="1"/>
              <a:t>Rayence</a:t>
            </a:r>
            <a:r>
              <a:rPr lang="en-US" dirty="0"/>
              <a:t> XMARU 1417PGA-PCA 14x17” cassette digital detector (DR system)</a:t>
            </a:r>
          </a:p>
          <a:p>
            <a:pPr lvl="1" indent="-342900">
              <a:spcBef>
                <a:spcPts val="1200"/>
              </a:spcBef>
              <a:buSzPts val="1800"/>
              <a:buFont typeface="Arial"/>
              <a:buChar char="●"/>
            </a:pPr>
            <a:r>
              <a:rPr lang="en-US" b="1" dirty="0"/>
              <a:t>Conversion: </a:t>
            </a:r>
            <a:r>
              <a:rPr lang="en-US" dirty="0"/>
              <a:t>Images converted from DICOM to PNG format</a:t>
            </a:r>
          </a:p>
          <a:p>
            <a:pPr lvl="1" indent="-342900">
              <a:spcBef>
                <a:spcPts val="1200"/>
              </a:spcBef>
              <a:buSzPts val="1800"/>
              <a:buFont typeface="Arial"/>
              <a:buChar char="●"/>
            </a:pPr>
            <a:r>
              <a:rPr lang="en-US" b="1" dirty="0"/>
              <a:t>Cropping: </a:t>
            </a:r>
            <a:r>
              <a:rPr lang="en-US" dirty="0"/>
              <a:t>Cropped to remove unnecessary boundaries</a:t>
            </a:r>
          </a:p>
          <a:p>
            <a:pPr lvl="1" indent="-342900">
              <a:spcBef>
                <a:spcPts val="1200"/>
              </a:spcBef>
              <a:buSzPts val="1800"/>
              <a:buFont typeface="Arial"/>
              <a:buChar char="●"/>
            </a:pPr>
            <a:r>
              <a:rPr lang="en-US" b="1" dirty="0"/>
              <a:t>Anonymization:</a:t>
            </a:r>
            <a:r>
              <a:rPr lang="en-US" dirty="0"/>
              <a:t> All fields that could enable patient identification were removed.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A55C17-6F0D-AC67-1B23-8561DA0906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46860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Data (Cont’d)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Details and Statistics: 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US" b="1" dirty="0"/>
              <a:t>Number of Images: </a:t>
            </a:r>
            <a:r>
              <a:rPr lang="en-US" dirty="0"/>
              <a:t>153</a:t>
            </a:r>
          </a:p>
          <a:p>
            <a:pPr>
              <a:spcBef>
                <a:spcPts val="1200"/>
              </a:spcBef>
            </a:pPr>
            <a:r>
              <a:rPr lang="en-US" b="1" dirty="0"/>
              <a:t>Types of Images: </a:t>
            </a:r>
            <a:r>
              <a:rPr lang="en-US" dirty="0"/>
              <a:t>Lateral thoracic radiographic images</a:t>
            </a:r>
          </a:p>
          <a:p>
            <a:pPr>
              <a:spcBef>
                <a:spcPts val="1200"/>
              </a:spcBef>
            </a:pPr>
            <a:r>
              <a:rPr lang="en-US" b="1" dirty="0"/>
              <a:t>Coding VHS Values </a:t>
            </a:r>
            <a:r>
              <a:rPr lang="en-US" b="1" baseline="30000" dirty="0"/>
              <a:t>2</a:t>
            </a:r>
            <a:r>
              <a:rPr lang="en-US" b="1" dirty="0"/>
              <a:t>: </a:t>
            </a:r>
            <a:endParaRPr lang="en-US" dirty="0"/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-US" dirty="0"/>
              <a:t>”0” = Normal (&lt;10.5)</a:t>
            </a:r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-US" dirty="0"/>
              <a:t>“1” = Mild (10.6 – 11.0)</a:t>
            </a:r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-US" dirty="0"/>
              <a:t>“2” = Moderate (11.1 – 12.0)</a:t>
            </a:r>
          </a:p>
          <a:p>
            <a:pPr lvl="1" indent="-342900">
              <a:spcBef>
                <a:spcPts val="1200"/>
              </a:spcBef>
              <a:buSzPts val="1800"/>
              <a:buChar char="●"/>
            </a:pPr>
            <a:r>
              <a:rPr lang="en-US" dirty="0"/>
              <a:t>“3” = Severe (&gt;12.0)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8469CA-BE41-6B0A-77A3-380948E2B7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04169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Radiograph</a:t>
            </a:r>
            <a:endParaRPr b="1" dirty="0">
              <a:solidFill>
                <a:schemeClr val="bg2"/>
              </a:solidFill>
            </a:endParaRPr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D9829F-90D3-F485-135E-D3A2C99AFD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4D98D02-A9BF-3918-C869-691174F87BEA}"/>
              </a:ext>
            </a:extLst>
          </p:cNvPr>
          <p:cNvGrpSpPr/>
          <p:nvPr/>
        </p:nvGrpSpPr>
        <p:grpSpPr>
          <a:xfrm>
            <a:off x="700058" y="1099042"/>
            <a:ext cx="7772400" cy="3760975"/>
            <a:chOff x="700058" y="1099042"/>
            <a:chExt cx="7772400" cy="376097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D68C5B0-D82B-DDDB-820E-98754A223A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0058" y="1099042"/>
              <a:ext cx="7772400" cy="376097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64CB4F5-42E3-0562-DEB9-FB3ED47EBA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81990" y="1968951"/>
              <a:ext cx="5006379" cy="2891065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E1015CE-EBD9-6695-D252-F3A532059E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2072" y="2048413"/>
              <a:ext cx="3166213" cy="273213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0EAF232-43B3-80AA-3210-5DB50547F52A}"/>
                </a:ext>
              </a:extLst>
            </p:cNvPr>
            <p:cNvSpPr txBox="1"/>
            <p:nvPr/>
          </p:nvSpPr>
          <p:spPr>
            <a:xfrm>
              <a:off x="1654730" y="3751385"/>
              <a:ext cx="6351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Heart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F8CAEC48-9FC7-CC17-ED51-B6C020F7B1D9}"/>
                </a:ext>
              </a:extLst>
            </p:cNvPr>
            <p:cNvCxnSpPr>
              <a:cxnSpLocks/>
            </p:cNvCxnSpPr>
            <p:nvPr/>
          </p:nvCxnSpPr>
          <p:spPr>
            <a:xfrm>
              <a:off x="2305538" y="3907692"/>
              <a:ext cx="1563077" cy="124470"/>
            </a:xfrm>
            <a:prstGeom prst="straightConnector1">
              <a:avLst/>
            </a:prstGeom>
            <a:ln w="254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B9A9BB9-B7F7-7FD0-D3E1-8F6D95F8AA5D}"/>
                </a:ext>
              </a:extLst>
            </p:cNvPr>
            <p:cNvSpPr txBox="1"/>
            <p:nvPr/>
          </p:nvSpPr>
          <p:spPr>
            <a:xfrm>
              <a:off x="1469291" y="2263973"/>
              <a:ext cx="97692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Vertebrae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B2CBA2D-2C90-A8CE-D4A0-EA026104048E}"/>
                </a:ext>
              </a:extLst>
            </p:cNvPr>
            <p:cNvCxnSpPr>
              <a:cxnSpLocks/>
            </p:cNvCxnSpPr>
            <p:nvPr/>
          </p:nvCxnSpPr>
          <p:spPr>
            <a:xfrm>
              <a:off x="2305538" y="2447280"/>
              <a:ext cx="1461477" cy="429724"/>
            </a:xfrm>
            <a:prstGeom prst="straightConnector1">
              <a:avLst/>
            </a:prstGeom>
            <a:ln w="254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F216439-7E0F-F69F-A1D3-AD5FA82994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7241077" y="75134"/>
            <a:ext cx="1128710" cy="84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06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Data (Cont’d)</a:t>
            </a:r>
            <a:endParaRPr b="1" dirty="0">
              <a:solidFill>
                <a:schemeClr val="bg2"/>
              </a:solidFill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520600" cy="36554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4">
                    <a:lumMod val="50000"/>
                  </a:schemeClr>
                </a:solidFill>
              </a:rPr>
              <a:t>Data Preprocessing: </a:t>
            </a:r>
            <a:endParaRPr b="1" dirty="0">
              <a:solidFill>
                <a:schemeClr val="accent4">
                  <a:lumMod val="50000"/>
                </a:schemeClr>
              </a:solidFill>
            </a:endParaRPr>
          </a:p>
          <a:p>
            <a:pPr>
              <a:spcBef>
                <a:spcPts val="1200"/>
              </a:spcBef>
            </a:pPr>
            <a:r>
              <a:rPr lang="en-US" b="1" dirty="0"/>
              <a:t>Missing Values: </a:t>
            </a:r>
            <a:r>
              <a:rPr lang="en-US" dirty="0"/>
              <a:t>Labels were not originally included in dataset. Manual assignment of labels based on VHS values.</a:t>
            </a:r>
          </a:p>
          <a:p>
            <a:pPr>
              <a:spcBef>
                <a:spcPts val="1200"/>
              </a:spcBef>
            </a:pPr>
            <a:r>
              <a:rPr lang="en-US" b="1" dirty="0"/>
              <a:t>Datasets: </a:t>
            </a:r>
            <a:r>
              <a:rPr lang="en-US" dirty="0"/>
              <a:t>Split the dataset into training, validation, and test sets.</a:t>
            </a:r>
          </a:p>
          <a:p>
            <a:pPr>
              <a:spcBef>
                <a:spcPts val="1200"/>
              </a:spcBef>
            </a:pPr>
            <a:r>
              <a:rPr lang="en-US" b="1" dirty="0"/>
              <a:t>Data Augmentation: </a:t>
            </a:r>
            <a:r>
              <a:rPr lang="en-US" dirty="0"/>
              <a:t>Transformations applied (rotation, zoom, horizontal flip, etc.)</a:t>
            </a:r>
          </a:p>
          <a:p>
            <a:pPr>
              <a:spcBef>
                <a:spcPts val="1200"/>
              </a:spcBef>
            </a:pPr>
            <a:r>
              <a:rPr lang="en-US" b="1" dirty="0"/>
              <a:t>Normalization:</a:t>
            </a:r>
            <a:r>
              <a:rPr lang="en-US" dirty="0"/>
              <a:t> Normalize pixel values to the range [0, 1]</a:t>
            </a:r>
          </a:p>
          <a:p>
            <a:pPr>
              <a:spcBef>
                <a:spcPts val="1200"/>
              </a:spcBef>
            </a:pPr>
            <a:r>
              <a:rPr lang="en-US" b="1" dirty="0"/>
              <a:t>Resizing and Cropping: 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Standard image size (224x224 pixels)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Removing unwanted boundaries</a:t>
            </a:r>
          </a:p>
          <a:p>
            <a:pPr lvl="1">
              <a:spcBef>
                <a:spcPts val="1200"/>
              </a:spcBef>
            </a:pPr>
            <a:endParaRPr lang="en-US" dirty="0"/>
          </a:p>
          <a:p>
            <a:pPr marL="596900" lvl="1" indent="0">
              <a:spcBef>
                <a:spcPts val="1200"/>
              </a:spcBef>
              <a:buNone/>
            </a:pPr>
            <a:endParaRPr lang="en-US"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D9829F-90D3-F485-135E-D3A2C99AFD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B145E43-BA08-A7E7-815F-50B66691B3C6}"/>
              </a:ext>
            </a:extLst>
          </p:cNvPr>
          <p:cNvGrpSpPr/>
          <p:nvPr/>
        </p:nvGrpSpPr>
        <p:grpSpPr>
          <a:xfrm>
            <a:off x="6721920" y="3126437"/>
            <a:ext cx="1875071" cy="1816285"/>
            <a:chOff x="6604877" y="2882189"/>
            <a:chExt cx="1875071" cy="181628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7952F55-E780-40C2-9B79-BBA87447A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04877" y="2882189"/>
              <a:ext cx="1875071" cy="1816285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1ED8E8B-605B-A9E9-142E-CE2D51DEBE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777555" y="3004715"/>
              <a:ext cx="1438097" cy="16178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6615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/>
                </a:solidFill>
              </a:rPr>
              <a:t>Data (Cont’d)</a:t>
            </a:r>
            <a:endParaRPr b="1" dirty="0">
              <a:solidFill>
                <a:schemeClr val="bg2"/>
              </a:solidFill>
            </a:endParaRPr>
          </a:p>
        </p:txBody>
      </p:sp>
      <p:cxnSp>
        <p:nvCxnSpPr>
          <p:cNvPr id="70" name="Google Shape;70;p14"/>
          <p:cNvCxnSpPr/>
          <p:nvPr/>
        </p:nvCxnSpPr>
        <p:spPr>
          <a:xfrm>
            <a:off x="-12450" y="1001125"/>
            <a:ext cx="91689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9D9829F-90D3-F485-135E-D3A2C99AFD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8E059D-89FD-FD20-34D1-D462D7FC4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627" y="1049884"/>
            <a:ext cx="6102745" cy="400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6743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1563</TotalTime>
  <Words>1152</Words>
  <Application>Microsoft Macintosh PowerPoint</Application>
  <PresentationFormat>On-screen Show (16:9)</PresentationFormat>
  <Paragraphs>143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Courier New</vt:lpstr>
      <vt:lpstr>Helvetica</vt:lpstr>
      <vt:lpstr>Simple Light</vt:lpstr>
      <vt:lpstr>PowerPoint Presentation</vt:lpstr>
      <vt:lpstr>Motivation</vt:lpstr>
      <vt:lpstr>Motivation (Cont’d)</vt:lpstr>
      <vt:lpstr>Motivation (Cont’d)</vt:lpstr>
      <vt:lpstr>Data</vt:lpstr>
      <vt:lpstr>Data (Cont’d)</vt:lpstr>
      <vt:lpstr>Radiograph</vt:lpstr>
      <vt:lpstr>Data (Cont’d)</vt:lpstr>
      <vt:lpstr>Data (Cont’d)</vt:lpstr>
      <vt:lpstr>Modeling</vt:lpstr>
      <vt:lpstr>Modeling (Cont’d)</vt:lpstr>
      <vt:lpstr>Modeling (Cont’d)</vt:lpstr>
      <vt:lpstr>Experiments</vt:lpstr>
      <vt:lpstr>Experiments (Cont’d)</vt:lpstr>
      <vt:lpstr>Conclusions</vt:lpstr>
      <vt:lpstr>References</vt:lpstr>
      <vt:lpstr>PowerPoint Presentation</vt:lpstr>
      <vt:lpstr>Experiments (Cont’d)</vt:lpstr>
      <vt:lpstr>Experiments (Cont’d)</vt:lpstr>
      <vt:lpstr>Experiments (Cont’d)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Jeremy Ramirez</cp:lastModifiedBy>
  <cp:revision>68</cp:revision>
  <dcterms:modified xsi:type="dcterms:W3CDTF">2024-08-05T23:38:18Z</dcterms:modified>
</cp:coreProperties>
</file>